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Quattrocento"/>
      <p:regular r:id="rId17"/>
    </p:embeddedFont>
    <p:embeddedFont>
      <p:font typeface="Quattrocento"/>
      <p:regular r:id="rId18"/>
    </p:embeddedFont>
    <p:embeddedFont>
      <p:font typeface="Quattrocento"/>
      <p:regular r:id="rId19"/>
    </p:embeddedFont>
    <p:embeddedFont>
      <p:font typeface="Quattrocento"/>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3-3.png>
</file>

<file path=ppt/media/image-4-1.png>
</file>

<file path=ppt/media/image-4-2.png>
</file>

<file path=ppt/media/image-4-3.png>
</file>

<file path=ppt/media/image-4-4.png>
</file>

<file path=ppt/media/image-5-1.png>
</file>

<file path=ppt/media/image-5-2.png>
</file>

<file path=ppt/media/image-5-3.png>
</file>

<file path=ppt/media/image-6-1.png>
</file>

<file path=ppt/media/image-7-1.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137404"/>
            <a:ext cx="7468553" cy="2914650"/>
          </a:xfrm>
          <a:prstGeom prst="rect">
            <a:avLst/>
          </a:prstGeom>
          <a:noFill/>
          <a:ln/>
        </p:spPr>
        <p:txBody>
          <a:bodyPr wrap="square" lIns="0" tIns="0" rIns="0" bIns="0" rtlCol="0" anchor="t"/>
          <a:lstStyle/>
          <a:p>
            <a:pPr indent="0" marL="0">
              <a:lnSpc>
                <a:spcPts val="7650"/>
              </a:lnSpc>
              <a:buNone/>
            </a:pPr>
            <a:r>
              <a:rPr lang="en-US" sz="6100" dirty="0">
                <a:solidFill>
                  <a:srgbClr val="FFD9BE"/>
                </a:solidFill>
                <a:latin typeface="Quattrocento" pitchFamily="34" charset="0"/>
                <a:ea typeface="Quattrocento" pitchFamily="34" charset="-122"/>
                <a:cs typeface="Quattrocento" pitchFamily="34" charset="-120"/>
              </a:rPr>
              <a:t>Formation de sensibilisation au phishing</a:t>
            </a:r>
            <a:endParaRPr lang="en-US" sz="6100" dirty="0"/>
          </a:p>
        </p:txBody>
      </p:sp>
      <p:sp>
        <p:nvSpPr>
          <p:cNvPr id="4" name="Text 1"/>
          <p:cNvSpPr/>
          <p:nvPr/>
        </p:nvSpPr>
        <p:spPr>
          <a:xfrm>
            <a:off x="6324124" y="4411028"/>
            <a:ext cx="7468553" cy="2681168"/>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La formation de sensibilisation au phishing est essentielle dans le contexte numérique actuel où les cyberattaques se multiplient. Le phishing est une technique utilisée par des attaquants malveillants pour tromper les utilisateurs et obtenir des informations sensibles. Cette formation vise à informer les participants sur les différents aspects du phishing, y compris ses méthodes, ses manifestations et les bonnes pratiques de sécurité pour s'en prémunir.</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699141"/>
            <a:ext cx="7468553" cy="1408033"/>
          </a:xfrm>
          <a:prstGeom prst="rect">
            <a:avLst/>
          </a:prstGeom>
          <a:noFill/>
          <a:ln/>
        </p:spPr>
        <p:txBody>
          <a:bodyPr wrap="squar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Conclusion et ressources supplémentaires</a:t>
            </a:r>
            <a:endParaRPr lang="en-US" sz="4400" dirty="0"/>
          </a:p>
        </p:txBody>
      </p:sp>
      <p:sp>
        <p:nvSpPr>
          <p:cNvPr id="4" name="Text 1"/>
          <p:cNvSpPr/>
          <p:nvPr/>
        </p:nvSpPr>
        <p:spPr>
          <a:xfrm>
            <a:off x="6324124" y="3466148"/>
            <a:ext cx="7468553" cy="3064193"/>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La sensibilisation au phishing est essentielle pour naviguer en toute sécurité dans le monde numérique d'aujourd'hui. En comprenant les différentes méthodes utilisées par les attaquants et en appliquant les bonnes pratiques de sécurité, chaque individu peut contribuer à réduire le risque de cyberattaques. Pour des ressources supplémentaires, des formations et des outils spécifiques, nous encourageons à consulter les sites dédiés à la cybersécurité et à se joindre à des séminaires de sensibilisation.</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92160"/>
          </a:xfrm>
          <a:prstGeom prst="rect">
            <a:avLst/>
          </a:prstGeom>
        </p:spPr>
      </p:pic>
      <p:sp>
        <p:nvSpPr>
          <p:cNvPr id="3" name="Text 0"/>
          <p:cNvSpPr/>
          <p:nvPr/>
        </p:nvSpPr>
        <p:spPr>
          <a:xfrm>
            <a:off x="837724" y="4121825"/>
            <a:ext cx="6818352" cy="704017"/>
          </a:xfrm>
          <a:prstGeom prst="rect">
            <a:avLst/>
          </a:prstGeom>
          <a:noFill/>
          <a:ln/>
        </p:spPr>
        <p:txBody>
          <a:bodyPr wrap="non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Qu'est-ce que le phishing ?</a:t>
            </a:r>
            <a:endParaRPr lang="en-US" sz="4400" dirty="0"/>
          </a:p>
        </p:txBody>
      </p:sp>
      <p:sp>
        <p:nvSpPr>
          <p:cNvPr id="4" name="Text 1"/>
          <p:cNvSpPr/>
          <p:nvPr/>
        </p:nvSpPr>
        <p:spPr>
          <a:xfrm>
            <a:off x="837724" y="5184815"/>
            <a:ext cx="12954952" cy="1915120"/>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Le phishing est une technique de fraude en ligne où des individus malintentionnés envoient des messages qui semblent provenir de sources légitimes. Ces messages visent à inciter les victimes à révéler des informations personnelles sensibles, telles que des mots de passe ou des numéros de carte de crédit. Le phishing se manifeste souvent sous forme d'e-mails, de messages texte ou d'appels téléphoniques. Il est important de comprendre que le but est d'inciter l'utilisateur à cliquer sur un lien malveillant ou à fournir des informations via une interface trompeuse.</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099542"/>
            <a:ext cx="9770388" cy="704017"/>
          </a:xfrm>
          <a:prstGeom prst="rect">
            <a:avLst/>
          </a:prstGeom>
          <a:noFill/>
          <a:ln/>
        </p:spPr>
        <p:txBody>
          <a:bodyPr wrap="non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Les différentes techniques de phishing</a:t>
            </a:r>
            <a:endParaRPr lang="en-US" sz="4400" dirty="0"/>
          </a:p>
        </p:txBody>
      </p:sp>
      <p:pic>
        <p:nvPicPr>
          <p:cNvPr id="3" name="Image 0" descr="preencoded.png">    </p:cNvPr>
          <p:cNvPicPr>
            <a:picLocks noChangeAspect="1"/>
          </p:cNvPicPr>
          <p:nvPr/>
        </p:nvPicPr>
        <p:blipFill>
          <a:blip r:embed="rId1"/>
          <a:stretch>
            <a:fillRect/>
          </a:stretch>
        </p:blipFill>
        <p:spPr>
          <a:xfrm>
            <a:off x="837724" y="2282309"/>
            <a:ext cx="4078962" cy="2520910"/>
          </a:xfrm>
          <a:prstGeom prst="rect">
            <a:avLst/>
          </a:prstGeom>
        </p:spPr>
      </p:pic>
      <p:sp>
        <p:nvSpPr>
          <p:cNvPr id="4" name="Text 1"/>
          <p:cNvSpPr/>
          <p:nvPr/>
        </p:nvSpPr>
        <p:spPr>
          <a:xfrm>
            <a:off x="837724" y="510242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Phishing par e-mail</a:t>
            </a:r>
            <a:endParaRPr lang="en-US" sz="2200" dirty="0"/>
          </a:p>
        </p:txBody>
      </p:sp>
      <p:sp>
        <p:nvSpPr>
          <p:cNvPr id="5" name="Text 2"/>
          <p:cNvSpPr/>
          <p:nvPr/>
        </p:nvSpPr>
        <p:spPr>
          <a:xfrm>
            <a:off x="837724" y="5597962"/>
            <a:ext cx="4078962" cy="1532096"/>
          </a:xfrm>
          <a:prstGeom prst="rect">
            <a:avLst/>
          </a:prstGeom>
          <a:noFill/>
          <a:ln/>
        </p:spPr>
        <p:txBody>
          <a:bodyPr wrap="square" lIns="0" tIns="0" rIns="0" bIns="0" rtlCol="0" anchor="t"/>
          <a:lstStyle/>
          <a:p>
            <a:pPr algn="l"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C’est la méthode la plus courante, où des e-mails apparemment légitimes sont envoyés pour inciter à cliquer sur des liens malveillants.</a:t>
            </a:r>
            <a:endParaRPr lang="en-US" sz="1850" dirty="0"/>
          </a:p>
        </p:txBody>
      </p:sp>
      <p:pic>
        <p:nvPicPr>
          <p:cNvPr id="6" name="Image 1" descr="preencoded.png">    </p:cNvPr>
          <p:cNvPicPr>
            <a:picLocks noChangeAspect="1"/>
          </p:cNvPicPr>
          <p:nvPr/>
        </p:nvPicPr>
        <p:blipFill>
          <a:blip r:embed="rId2"/>
          <a:stretch>
            <a:fillRect/>
          </a:stretch>
        </p:blipFill>
        <p:spPr>
          <a:xfrm>
            <a:off x="5275659" y="2282309"/>
            <a:ext cx="4078962" cy="2520910"/>
          </a:xfrm>
          <a:prstGeom prst="rect">
            <a:avLst/>
          </a:prstGeom>
        </p:spPr>
      </p:pic>
      <p:sp>
        <p:nvSpPr>
          <p:cNvPr id="7" name="Text 3"/>
          <p:cNvSpPr/>
          <p:nvPr/>
        </p:nvSpPr>
        <p:spPr>
          <a:xfrm>
            <a:off x="5275659" y="510242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Spear Phishing</a:t>
            </a:r>
            <a:endParaRPr lang="en-US" sz="2200" dirty="0"/>
          </a:p>
        </p:txBody>
      </p:sp>
      <p:sp>
        <p:nvSpPr>
          <p:cNvPr id="8" name="Text 4"/>
          <p:cNvSpPr/>
          <p:nvPr/>
        </p:nvSpPr>
        <p:spPr>
          <a:xfrm>
            <a:off x="5275659" y="5597962"/>
            <a:ext cx="4078962" cy="1149072"/>
          </a:xfrm>
          <a:prstGeom prst="rect">
            <a:avLst/>
          </a:prstGeom>
          <a:noFill/>
          <a:ln/>
        </p:spPr>
        <p:txBody>
          <a:bodyPr wrap="square" lIns="0" tIns="0" rIns="0" bIns="0" rtlCol="0" anchor="t"/>
          <a:lstStyle/>
          <a:p>
            <a:pPr algn="l"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Un ciblage spécifique où l'attaquant se renseigne sur sa victime pour rendre le message plus convaincant.</a:t>
            </a:r>
            <a:endParaRPr lang="en-US" sz="1850" dirty="0"/>
          </a:p>
        </p:txBody>
      </p:sp>
      <p:pic>
        <p:nvPicPr>
          <p:cNvPr id="9" name="Image 2" descr="preencoded.png">    </p:cNvPr>
          <p:cNvPicPr>
            <a:picLocks noChangeAspect="1"/>
          </p:cNvPicPr>
          <p:nvPr/>
        </p:nvPicPr>
        <p:blipFill>
          <a:blip r:embed="rId3"/>
          <a:stretch>
            <a:fillRect/>
          </a:stretch>
        </p:blipFill>
        <p:spPr>
          <a:xfrm>
            <a:off x="9713595" y="2282309"/>
            <a:ext cx="4079081" cy="2521029"/>
          </a:xfrm>
          <a:prstGeom prst="rect">
            <a:avLst/>
          </a:prstGeom>
        </p:spPr>
      </p:pic>
      <p:sp>
        <p:nvSpPr>
          <p:cNvPr id="10" name="Text 5"/>
          <p:cNvSpPr/>
          <p:nvPr/>
        </p:nvSpPr>
        <p:spPr>
          <a:xfrm>
            <a:off x="9713595" y="510254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Phishing vocal</a:t>
            </a:r>
            <a:endParaRPr lang="en-US" sz="2200" dirty="0"/>
          </a:p>
        </p:txBody>
      </p:sp>
      <p:sp>
        <p:nvSpPr>
          <p:cNvPr id="11" name="Text 6"/>
          <p:cNvSpPr/>
          <p:nvPr/>
        </p:nvSpPr>
        <p:spPr>
          <a:xfrm>
            <a:off x="9713595" y="5598081"/>
            <a:ext cx="4079081" cy="1149072"/>
          </a:xfrm>
          <a:prstGeom prst="rect">
            <a:avLst/>
          </a:prstGeom>
          <a:noFill/>
          <a:ln/>
        </p:spPr>
        <p:txBody>
          <a:bodyPr wrap="square" lIns="0" tIns="0" rIns="0" bIns="0" rtlCol="0" anchor="t"/>
          <a:lstStyle/>
          <a:p>
            <a:pPr algn="l"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Les attaquants utilisent des appels téléphoniques pour inciter la victime à donner des informations sensibles.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3" name="Text 0"/>
          <p:cNvSpPr/>
          <p:nvPr/>
        </p:nvSpPr>
        <p:spPr>
          <a:xfrm>
            <a:off x="4438293" y="614720"/>
            <a:ext cx="9411414" cy="1312069"/>
          </a:xfrm>
          <a:prstGeom prst="rect">
            <a:avLst/>
          </a:prstGeom>
          <a:noFill/>
          <a:ln/>
        </p:spPr>
        <p:txBody>
          <a:bodyPr wrap="square" lIns="0" tIns="0" rIns="0" bIns="0" rtlCol="0" anchor="t"/>
          <a:lstStyle/>
          <a:p>
            <a:pPr indent="0" marL="0">
              <a:lnSpc>
                <a:spcPts val="5150"/>
              </a:lnSpc>
              <a:buNone/>
            </a:pPr>
            <a:r>
              <a:rPr lang="en-US" sz="4100" dirty="0">
                <a:solidFill>
                  <a:srgbClr val="FFD9BE"/>
                </a:solidFill>
                <a:latin typeface="Quattrocento" pitchFamily="34" charset="0"/>
                <a:ea typeface="Quattrocento" pitchFamily="34" charset="-122"/>
                <a:cs typeface="Quattrocento" pitchFamily="34" charset="-120"/>
              </a:rPr>
              <a:t>Comment les attaquants obtiennent nos informations ?</a:t>
            </a:r>
            <a:endParaRPr lang="en-US" sz="4100" dirty="0"/>
          </a:p>
        </p:txBody>
      </p:sp>
      <p:pic>
        <p:nvPicPr>
          <p:cNvPr id="4" name="Image 1" descr="preencoded.png">    </p:cNvPr>
          <p:cNvPicPr>
            <a:picLocks noChangeAspect="1"/>
          </p:cNvPicPr>
          <p:nvPr/>
        </p:nvPicPr>
        <p:blipFill>
          <a:blip r:embed="rId2"/>
          <a:stretch>
            <a:fillRect/>
          </a:stretch>
        </p:blipFill>
        <p:spPr>
          <a:xfrm>
            <a:off x="4438293" y="2261354"/>
            <a:ext cx="1115258" cy="1784509"/>
          </a:xfrm>
          <a:prstGeom prst="rect">
            <a:avLst/>
          </a:prstGeom>
        </p:spPr>
      </p:pic>
      <p:sp>
        <p:nvSpPr>
          <p:cNvPr id="5" name="Text 1"/>
          <p:cNvSpPr/>
          <p:nvPr/>
        </p:nvSpPr>
        <p:spPr>
          <a:xfrm>
            <a:off x="5888117" y="2484358"/>
            <a:ext cx="2624257" cy="328017"/>
          </a:xfrm>
          <a:prstGeom prst="rect">
            <a:avLst/>
          </a:prstGeom>
          <a:noFill/>
          <a:ln/>
        </p:spPr>
        <p:txBody>
          <a:bodyPr wrap="none" lIns="0" tIns="0" rIns="0" bIns="0" rtlCol="0" anchor="t"/>
          <a:lstStyle/>
          <a:p>
            <a:pPr algn="l" indent="0" marL="0">
              <a:lnSpc>
                <a:spcPts val="2550"/>
              </a:lnSpc>
              <a:buNone/>
            </a:pPr>
            <a:r>
              <a:rPr lang="en-US" sz="2050" dirty="0">
                <a:solidFill>
                  <a:srgbClr val="F9EEE7"/>
                </a:solidFill>
                <a:latin typeface="Quattrocento" pitchFamily="34" charset="0"/>
                <a:ea typeface="Quattrocento" pitchFamily="34" charset="-122"/>
                <a:cs typeface="Quattrocento" pitchFamily="34" charset="-120"/>
              </a:rPr>
              <a:t>Recherche et collecte</a:t>
            </a:r>
            <a:endParaRPr lang="en-US" sz="2050" dirty="0"/>
          </a:p>
        </p:txBody>
      </p:sp>
      <p:sp>
        <p:nvSpPr>
          <p:cNvPr id="6" name="Text 2"/>
          <p:cNvSpPr/>
          <p:nvPr/>
        </p:nvSpPr>
        <p:spPr>
          <a:xfrm>
            <a:off x="5888117" y="2946202"/>
            <a:ext cx="7961590" cy="713899"/>
          </a:xfrm>
          <a:prstGeom prst="rect">
            <a:avLst/>
          </a:prstGeom>
          <a:noFill/>
          <a:ln/>
        </p:spPr>
        <p:txBody>
          <a:bodyPr wrap="square" lIns="0" tIns="0" rIns="0" bIns="0" rtlCol="0" anchor="t"/>
          <a:lstStyle/>
          <a:p>
            <a:pPr algn="l" indent="0" marL="0">
              <a:lnSpc>
                <a:spcPts val="2800"/>
              </a:lnSpc>
              <a:buNone/>
            </a:pPr>
            <a:r>
              <a:rPr lang="en-US" sz="1750" dirty="0">
                <a:solidFill>
                  <a:srgbClr val="F9EEE7"/>
                </a:solidFill>
                <a:latin typeface="Quattrocento" pitchFamily="34" charset="0"/>
                <a:ea typeface="Quattrocento" pitchFamily="34" charset="-122"/>
                <a:cs typeface="Quattrocento" pitchFamily="34" charset="-120"/>
              </a:rPr>
              <a:t>Les attaquants effectuent des recherches sur leurs cibles via les réseaux sociaux pour collecter des informations.</a:t>
            </a:r>
            <a:endParaRPr lang="en-US" sz="1750" dirty="0"/>
          </a:p>
        </p:txBody>
      </p:sp>
      <p:pic>
        <p:nvPicPr>
          <p:cNvPr id="7" name="Image 2" descr="preencoded.png">    </p:cNvPr>
          <p:cNvPicPr>
            <a:picLocks noChangeAspect="1"/>
          </p:cNvPicPr>
          <p:nvPr/>
        </p:nvPicPr>
        <p:blipFill>
          <a:blip r:embed="rId3"/>
          <a:stretch>
            <a:fillRect/>
          </a:stretch>
        </p:blipFill>
        <p:spPr>
          <a:xfrm>
            <a:off x="4438293" y="4045863"/>
            <a:ext cx="1115258" cy="1784509"/>
          </a:xfrm>
          <a:prstGeom prst="rect">
            <a:avLst/>
          </a:prstGeom>
        </p:spPr>
      </p:pic>
      <p:sp>
        <p:nvSpPr>
          <p:cNvPr id="8" name="Text 3"/>
          <p:cNvSpPr/>
          <p:nvPr/>
        </p:nvSpPr>
        <p:spPr>
          <a:xfrm>
            <a:off x="5888117" y="4268867"/>
            <a:ext cx="2624257" cy="328017"/>
          </a:xfrm>
          <a:prstGeom prst="rect">
            <a:avLst/>
          </a:prstGeom>
          <a:noFill/>
          <a:ln/>
        </p:spPr>
        <p:txBody>
          <a:bodyPr wrap="none" lIns="0" tIns="0" rIns="0" bIns="0" rtlCol="0" anchor="t"/>
          <a:lstStyle/>
          <a:p>
            <a:pPr algn="l" indent="0" marL="0">
              <a:lnSpc>
                <a:spcPts val="2550"/>
              </a:lnSpc>
              <a:buNone/>
            </a:pPr>
            <a:r>
              <a:rPr lang="en-US" sz="2050" dirty="0">
                <a:solidFill>
                  <a:srgbClr val="F9EEE7"/>
                </a:solidFill>
                <a:latin typeface="Quattrocento" pitchFamily="34" charset="0"/>
                <a:ea typeface="Quattrocento" pitchFamily="34" charset="-122"/>
                <a:cs typeface="Quattrocento" pitchFamily="34" charset="-120"/>
              </a:rPr>
              <a:t>Création de faux sites</a:t>
            </a:r>
            <a:endParaRPr lang="en-US" sz="2050" dirty="0"/>
          </a:p>
        </p:txBody>
      </p:sp>
      <p:sp>
        <p:nvSpPr>
          <p:cNvPr id="9" name="Text 4"/>
          <p:cNvSpPr/>
          <p:nvPr/>
        </p:nvSpPr>
        <p:spPr>
          <a:xfrm>
            <a:off x="5888117" y="4730710"/>
            <a:ext cx="7961590" cy="713899"/>
          </a:xfrm>
          <a:prstGeom prst="rect">
            <a:avLst/>
          </a:prstGeom>
          <a:noFill/>
          <a:ln/>
        </p:spPr>
        <p:txBody>
          <a:bodyPr wrap="square" lIns="0" tIns="0" rIns="0" bIns="0" rtlCol="0" anchor="t"/>
          <a:lstStyle/>
          <a:p>
            <a:pPr algn="l" indent="0" marL="0">
              <a:lnSpc>
                <a:spcPts val="2800"/>
              </a:lnSpc>
              <a:buNone/>
            </a:pPr>
            <a:r>
              <a:rPr lang="en-US" sz="1750" dirty="0">
                <a:solidFill>
                  <a:srgbClr val="F9EEE7"/>
                </a:solidFill>
                <a:latin typeface="Quattrocento" pitchFamily="34" charset="0"/>
                <a:ea typeface="Quattrocento" pitchFamily="34" charset="-122"/>
                <a:cs typeface="Quattrocento" pitchFamily="34" charset="-120"/>
              </a:rPr>
              <a:t>Ils créent des sites web d'apparence légitime qui imitent des entreprises connues pour tromper les utilisateurs.</a:t>
            </a:r>
            <a:endParaRPr lang="en-US" sz="1750" dirty="0"/>
          </a:p>
        </p:txBody>
      </p:sp>
      <p:pic>
        <p:nvPicPr>
          <p:cNvPr id="10" name="Image 3" descr="preencoded.png">    </p:cNvPr>
          <p:cNvPicPr>
            <a:picLocks noChangeAspect="1"/>
          </p:cNvPicPr>
          <p:nvPr/>
        </p:nvPicPr>
        <p:blipFill>
          <a:blip r:embed="rId4"/>
          <a:stretch>
            <a:fillRect/>
          </a:stretch>
        </p:blipFill>
        <p:spPr>
          <a:xfrm>
            <a:off x="4438293" y="5830372"/>
            <a:ext cx="1115258" cy="1784509"/>
          </a:xfrm>
          <a:prstGeom prst="rect">
            <a:avLst/>
          </a:prstGeom>
        </p:spPr>
      </p:pic>
      <p:sp>
        <p:nvSpPr>
          <p:cNvPr id="11" name="Text 5"/>
          <p:cNvSpPr/>
          <p:nvPr/>
        </p:nvSpPr>
        <p:spPr>
          <a:xfrm>
            <a:off x="5888117" y="6053376"/>
            <a:ext cx="3311009" cy="328017"/>
          </a:xfrm>
          <a:prstGeom prst="rect">
            <a:avLst/>
          </a:prstGeom>
          <a:noFill/>
          <a:ln/>
        </p:spPr>
        <p:txBody>
          <a:bodyPr wrap="none" lIns="0" tIns="0" rIns="0" bIns="0" rtlCol="0" anchor="t"/>
          <a:lstStyle/>
          <a:p>
            <a:pPr algn="l" indent="0" marL="0">
              <a:lnSpc>
                <a:spcPts val="2550"/>
              </a:lnSpc>
              <a:buNone/>
            </a:pPr>
            <a:r>
              <a:rPr lang="en-US" sz="2050" dirty="0">
                <a:solidFill>
                  <a:srgbClr val="F9EEE7"/>
                </a:solidFill>
                <a:latin typeface="Quattrocento" pitchFamily="34" charset="0"/>
                <a:ea typeface="Quattrocento" pitchFamily="34" charset="-122"/>
                <a:cs typeface="Quattrocento" pitchFamily="34" charset="-120"/>
              </a:rPr>
              <a:t>Envoi de campagnes ciblées</a:t>
            </a:r>
            <a:endParaRPr lang="en-US" sz="2050" dirty="0"/>
          </a:p>
        </p:txBody>
      </p:sp>
      <p:sp>
        <p:nvSpPr>
          <p:cNvPr id="12" name="Text 6"/>
          <p:cNvSpPr/>
          <p:nvPr/>
        </p:nvSpPr>
        <p:spPr>
          <a:xfrm>
            <a:off x="5888117" y="6515219"/>
            <a:ext cx="7961590" cy="713899"/>
          </a:xfrm>
          <a:prstGeom prst="rect">
            <a:avLst/>
          </a:prstGeom>
          <a:noFill/>
          <a:ln/>
        </p:spPr>
        <p:txBody>
          <a:bodyPr wrap="square" lIns="0" tIns="0" rIns="0" bIns="0" rtlCol="0" anchor="t"/>
          <a:lstStyle/>
          <a:p>
            <a:pPr algn="l" indent="0" marL="0">
              <a:lnSpc>
                <a:spcPts val="2800"/>
              </a:lnSpc>
              <a:buNone/>
            </a:pPr>
            <a:r>
              <a:rPr lang="en-US" sz="1750" dirty="0">
                <a:solidFill>
                  <a:srgbClr val="F9EEE7"/>
                </a:solidFill>
                <a:latin typeface="Quattrocento" pitchFamily="34" charset="0"/>
                <a:ea typeface="Quattrocento" pitchFamily="34" charset="-122"/>
                <a:cs typeface="Quattrocento" pitchFamily="34" charset="-120"/>
              </a:rPr>
              <a:t>Afin d'inciter les utilisateurs à visiter ces sites ou à répondre à des e-mails frauduleux.</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1099542"/>
            <a:ext cx="8872776" cy="704017"/>
          </a:xfrm>
          <a:prstGeom prst="rect">
            <a:avLst/>
          </a:prstGeom>
          <a:noFill/>
          <a:ln/>
        </p:spPr>
        <p:txBody>
          <a:bodyPr wrap="non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Exemples de messages de phishing</a:t>
            </a:r>
            <a:endParaRPr lang="en-US" sz="4400" dirty="0"/>
          </a:p>
        </p:txBody>
      </p:sp>
      <p:pic>
        <p:nvPicPr>
          <p:cNvPr id="3" name="Image 0" descr="preencoded.png">    </p:cNvPr>
          <p:cNvPicPr>
            <a:picLocks noChangeAspect="1"/>
          </p:cNvPicPr>
          <p:nvPr/>
        </p:nvPicPr>
        <p:blipFill>
          <a:blip r:embed="rId1"/>
          <a:stretch>
            <a:fillRect/>
          </a:stretch>
        </p:blipFill>
        <p:spPr>
          <a:xfrm>
            <a:off x="837724" y="2282309"/>
            <a:ext cx="4078962" cy="2520910"/>
          </a:xfrm>
          <a:prstGeom prst="rect">
            <a:avLst/>
          </a:prstGeom>
        </p:spPr>
      </p:pic>
      <p:sp>
        <p:nvSpPr>
          <p:cNvPr id="4" name="Text 1"/>
          <p:cNvSpPr/>
          <p:nvPr/>
        </p:nvSpPr>
        <p:spPr>
          <a:xfrm>
            <a:off x="837724" y="510242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Message d'urgence</a:t>
            </a:r>
            <a:endParaRPr lang="en-US" sz="2200" dirty="0"/>
          </a:p>
        </p:txBody>
      </p:sp>
      <p:sp>
        <p:nvSpPr>
          <p:cNvPr id="5" name="Text 2"/>
          <p:cNvSpPr/>
          <p:nvPr/>
        </p:nvSpPr>
        <p:spPr>
          <a:xfrm>
            <a:off x="837724" y="5597962"/>
            <a:ext cx="4078962" cy="1532096"/>
          </a:xfrm>
          <a:prstGeom prst="rect">
            <a:avLst/>
          </a:prstGeom>
          <a:noFill/>
          <a:ln/>
        </p:spPr>
        <p:txBody>
          <a:bodyPr wrap="square" lIns="0" tIns="0" rIns="0" bIns="0" rtlCol="0" anchor="t"/>
          <a:lstStyle/>
          <a:p>
            <a:pPr algn="l"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Souvent, les e-mails de phishing simulent une urgence, demandant une action immédiate, comme la vérification d’un compte.</a:t>
            </a:r>
            <a:endParaRPr lang="en-US" sz="1850" dirty="0"/>
          </a:p>
        </p:txBody>
      </p:sp>
      <p:pic>
        <p:nvPicPr>
          <p:cNvPr id="6" name="Image 1" descr="preencoded.png">    </p:cNvPr>
          <p:cNvPicPr>
            <a:picLocks noChangeAspect="1"/>
          </p:cNvPicPr>
          <p:nvPr/>
        </p:nvPicPr>
        <p:blipFill>
          <a:blip r:embed="rId2"/>
          <a:stretch>
            <a:fillRect/>
          </a:stretch>
        </p:blipFill>
        <p:spPr>
          <a:xfrm>
            <a:off x="5275659" y="2282309"/>
            <a:ext cx="4078962" cy="2520910"/>
          </a:xfrm>
          <a:prstGeom prst="rect">
            <a:avLst/>
          </a:prstGeom>
        </p:spPr>
      </p:pic>
      <p:sp>
        <p:nvSpPr>
          <p:cNvPr id="7" name="Text 3"/>
          <p:cNvSpPr/>
          <p:nvPr/>
        </p:nvSpPr>
        <p:spPr>
          <a:xfrm>
            <a:off x="5275659" y="5102423"/>
            <a:ext cx="2912388" cy="351949"/>
          </a:xfrm>
          <a:prstGeom prst="rect">
            <a:avLst/>
          </a:prstGeom>
          <a:noFill/>
          <a:ln/>
        </p:spPr>
        <p:txBody>
          <a:bodyPr wrap="none" lIns="0" tIns="0" rIns="0" bIns="0" rtlCol="0" anchor="t"/>
          <a:lstStyle/>
          <a:p>
            <a:pPr algn="l"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Notification de banque</a:t>
            </a:r>
            <a:endParaRPr lang="en-US" sz="2200" dirty="0"/>
          </a:p>
        </p:txBody>
      </p:sp>
      <p:sp>
        <p:nvSpPr>
          <p:cNvPr id="8" name="Text 4"/>
          <p:cNvSpPr/>
          <p:nvPr/>
        </p:nvSpPr>
        <p:spPr>
          <a:xfrm>
            <a:off x="5275659" y="5597962"/>
            <a:ext cx="4078962" cy="1532096"/>
          </a:xfrm>
          <a:prstGeom prst="rect">
            <a:avLst/>
          </a:prstGeom>
          <a:noFill/>
          <a:ln/>
        </p:spPr>
        <p:txBody>
          <a:bodyPr wrap="square" lIns="0" tIns="0" rIns="0" bIns="0" rtlCol="0" anchor="t"/>
          <a:lstStyle/>
          <a:p>
            <a:pPr algn="l"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Les attaquants envoient des notifications trouvées en utilisant logos et formats que nous reconnaissons.</a:t>
            </a:r>
            <a:endParaRPr lang="en-US" sz="1850" dirty="0"/>
          </a:p>
        </p:txBody>
      </p:sp>
      <p:pic>
        <p:nvPicPr>
          <p:cNvPr id="9" name="Image 2" descr="preencoded.png">    </p:cNvPr>
          <p:cNvPicPr>
            <a:picLocks noChangeAspect="1"/>
          </p:cNvPicPr>
          <p:nvPr/>
        </p:nvPicPr>
        <p:blipFill>
          <a:blip r:embed="rId3"/>
          <a:stretch>
            <a:fillRect/>
          </a:stretch>
        </p:blipFill>
        <p:spPr>
          <a:xfrm>
            <a:off x="9713595" y="2282309"/>
            <a:ext cx="4079081" cy="2521029"/>
          </a:xfrm>
          <a:prstGeom prst="rect">
            <a:avLst/>
          </a:prstGeom>
        </p:spPr>
      </p:pic>
      <p:sp>
        <p:nvSpPr>
          <p:cNvPr id="10" name="Text 5"/>
          <p:cNvSpPr/>
          <p:nvPr/>
        </p:nvSpPr>
        <p:spPr>
          <a:xfrm>
            <a:off x="9713595" y="510254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Offre de média social</a:t>
            </a:r>
            <a:endParaRPr lang="en-US" sz="2200" dirty="0"/>
          </a:p>
        </p:txBody>
      </p:sp>
      <p:sp>
        <p:nvSpPr>
          <p:cNvPr id="11" name="Text 6"/>
          <p:cNvSpPr/>
          <p:nvPr/>
        </p:nvSpPr>
        <p:spPr>
          <a:xfrm>
            <a:off x="9713595" y="5598081"/>
            <a:ext cx="4079081" cy="1149072"/>
          </a:xfrm>
          <a:prstGeom prst="rect">
            <a:avLst/>
          </a:prstGeom>
          <a:noFill/>
          <a:ln/>
        </p:spPr>
        <p:txBody>
          <a:bodyPr wrap="square" lIns="0" tIns="0" rIns="0" bIns="0" rtlCol="0" anchor="t"/>
          <a:lstStyle/>
          <a:p>
            <a:pPr algn="l"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Des messages prétendant offrir des services ou des produits gratuits avec des liens vers des sites malveillants.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9641"/>
          </a:xfrm>
          <a:prstGeom prst="rect">
            <a:avLst/>
          </a:prstGeom>
        </p:spPr>
      </p:pic>
      <p:sp>
        <p:nvSpPr>
          <p:cNvPr id="3" name="Text 0"/>
          <p:cNvSpPr/>
          <p:nvPr/>
        </p:nvSpPr>
        <p:spPr>
          <a:xfrm>
            <a:off x="795099" y="3464362"/>
            <a:ext cx="11014710" cy="668179"/>
          </a:xfrm>
          <a:prstGeom prst="rect">
            <a:avLst/>
          </a:prstGeom>
          <a:noFill/>
          <a:ln/>
        </p:spPr>
        <p:txBody>
          <a:bodyPr wrap="none" lIns="0" tIns="0" rIns="0" bIns="0" rtlCol="0" anchor="t"/>
          <a:lstStyle/>
          <a:p>
            <a:pPr indent="0" marL="0">
              <a:lnSpc>
                <a:spcPts val="5250"/>
              </a:lnSpc>
              <a:buNone/>
            </a:pPr>
            <a:r>
              <a:rPr lang="en-US" sz="4200" dirty="0">
                <a:solidFill>
                  <a:srgbClr val="FFD9BE"/>
                </a:solidFill>
                <a:latin typeface="Quattrocento" pitchFamily="34" charset="0"/>
                <a:ea typeface="Quattrocento" pitchFamily="34" charset="-122"/>
                <a:cs typeface="Quattrocento" pitchFamily="34" charset="-120"/>
              </a:rPr>
              <a:t>Comment identifier un message de phishing ?</a:t>
            </a:r>
            <a:endParaRPr lang="en-US" sz="4200" dirty="0"/>
          </a:p>
        </p:txBody>
      </p:sp>
      <p:sp>
        <p:nvSpPr>
          <p:cNvPr id="4" name="Shape 1"/>
          <p:cNvSpPr/>
          <p:nvPr/>
        </p:nvSpPr>
        <p:spPr>
          <a:xfrm>
            <a:off x="795099" y="4728805"/>
            <a:ext cx="511135" cy="511135"/>
          </a:xfrm>
          <a:prstGeom prst="roundRect">
            <a:avLst>
              <a:gd name="adj" fmla="val 6667"/>
            </a:avLst>
          </a:prstGeom>
          <a:solidFill>
            <a:srgbClr val="315251"/>
          </a:solidFill>
          <a:ln/>
        </p:spPr>
      </p:sp>
      <p:sp>
        <p:nvSpPr>
          <p:cNvPr id="5" name="Text 2"/>
          <p:cNvSpPr/>
          <p:nvPr/>
        </p:nvSpPr>
        <p:spPr>
          <a:xfrm>
            <a:off x="993815" y="4823936"/>
            <a:ext cx="113586" cy="320754"/>
          </a:xfrm>
          <a:prstGeom prst="rect">
            <a:avLst/>
          </a:prstGeom>
          <a:noFill/>
          <a:ln/>
        </p:spPr>
        <p:txBody>
          <a:bodyPr wrap="none" lIns="0" tIns="0" rIns="0" bIns="0" rtlCol="0" anchor="t"/>
          <a:lstStyle/>
          <a:p>
            <a:pPr algn="ctr" indent="0" marL="0">
              <a:lnSpc>
                <a:spcPts val="2500"/>
              </a:lnSpc>
              <a:buNone/>
            </a:pPr>
            <a:r>
              <a:rPr lang="en-US" sz="2500" dirty="0">
                <a:solidFill>
                  <a:srgbClr val="F9EEE7"/>
                </a:solidFill>
                <a:latin typeface="Quattrocento" pitchFamily="34" charset="0"/>
                <a:ea typeface="Quattrocento" pitchFamily="34" charset="-122"/>
                <a:cs typeface="Quattrocento" pitchFamily="34" charset="-120"/>
              </a:rPr>
              <a:t>1</a:t>
            </a:r>
            <a:endParaRPr lang="en-US" sz="2500" dirty="0"/>
          </a:p>
        </p:txBody>
      </p:sp>
      <p:sp>
        <p:nvSpPr>
          <p:cNvPr id="6" name="Text 3"/>
          <p:cNvSpPr/>
          <p:nvPr/>
        </p:nvSpPr>
        <p:spPr>
          <a:xfrm>
            <a:off x="1533406" y="4728805"/>
            <a:ext cx="2672596" cy="334089"/>
          </a:xfrm>
          <a:prstGeom prst="rect">
            <a:avLst/>
          </a:prstGeom>
          <a:noFill/>
          <a:ln/>
        </p:spPr>
        <p:txBody>
          <a:bodyPr wrap="none" lIns="0" tIns="0" rIns="0" bIns="0" rtlCol="0" anchor="t"/>
          <a:lstStyle/>
          <a:p>
            <a:pPr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Vérifier l'expéditeur</a:t>
            </a:r>
            <a:endParaRPr lang="en-US" sz="2100" dirty="0"/>
          </a:p>
        </p:txBody>
      </p:sp>
      <p:sp>
        <p:nvSpPr>
          <p:cNvPr id="7" name="Text 4"/>
          <p:cNvSpPr/>
          <p:nvPr/>
        </p:nvSpPr>
        <p:spPr>
          <a:xfrm>
            <a:off x="1533406" y="5199102"/>
            <a:ext cx="5668208" cy="726758"/>
          </a:xfrm>
          <a:prstGeom prst="rect">
            <a:avLst/>
          </a:prstGeom>
          <a:noFill/>
          <a:ln/>
        </p:spPr>
        <p:txBody>
          <a:bodyPr wrap="square" lIns="0" tIns="0" rIns="0" bIns="0" rtlCol="0" anchor="t"/>
          <a:lstStyle/>
          <a:p>
            <a:pPr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Recherchez des adresses e-mail suspectes et vérifiez les fautes d'orthographe.</a:t>
            </a:r>
            <a:endParaRPr lang="en-US" sz="1750" dirty="0"/>
          </a:p>
        </p:txBody>
      </p:sp>
      <p:sp>
        <p:nvSpPr>
          <p:cNvPr id="8" name="Shape 5"/>
          <p:cNvSpPr/>
          <p:nvPr/>
        </p:nvSpPr>
        <p:spPr>
          <a:xfrm>
            <a:off x="7428786" y="4728805"/>
            <a:ext cx="511135" cy="511135"/>
          </a:xfrm>
          <a:prstGeom prst="roundRect">
            <a:avLst>
              <a:gd name="adj" fmla="val 6667"/>
            </a:avLst>
          </a:prstGeom>
          <a:solidFill>
            <a:srgbClr val="315251"/>
          </a:solidFill>
          <a:ln/>
        </p:spPr>
      </p:sp>
      <p:sp>
        <p:nvSpPr>
          <p:cNvPr id="9" name="Text 6"/>
          <p:cNvSpPr/>
          <p:nvPr/>
        </p:nvSpPr>
        <p:spPr>
          <a:xfrm>
            <a:off x="7598331" y="4823936"/>
            <a:ext cx="171926" cy="320754"/>
          </a:xfrm>
          <a:prstGeom prst="rect">
            <a:avLst/>
          </a:prstGeom>
          <a:noFill/>
          <a:ln/>
        </p:spPr>
        <p:txBody>
          <a:bodyPr wrap="none" lIns="0" tIns="0" rIns="0" bIns="0" rtlCol="0" anchor="t"/>
          <a:lstStyle/>
          <a:p>
            <a:pPr algn="ctr" indent="0" marL="0">
              <a:lnSpc>
                <a:spcPts val="2500"/>
              </a:lnSpc>
              <a:buNone/>
            </a:pPr>
            <a:r>
              <a:rPr lang="en-US" sz="2500" dirty="0">
                <a:solidFill>
                  <a:srgbClr val="F9EEE7"/>
                </a:solidFill>
                <a:latin typeface="Quattrocento" pitchFamily="34" charset="0"/>
                <a:ea typeface="Quattrocento" pitchFamily="34" charset="-122"/>
                <a:cs typeface="Quattrocento" pitchFamily="34" charset="-120"/>
              </a:rPr>
              <a:t>2</a:t>
            </a:r>
            <a:endParaRPr lang="en-US" sz="2500" dirty="0"/>
          </a:p>
        </p:txBody>
      </p:sp>
      <p:sp>
        <p:nvSpPr>
          <p:cNvPr id="10" name="Text 7"/>
          <p:cNvSpPr/>
          <p:nvPr/>
        </p:nvSpPr>
        <p:spPr>
          <a:xfrm>
            <a:off x="8167092" y="4728805"/>
            <a:ext cx="2672596" cy="334089"/>
          </a:xfrm>
          <a:prstGeom prst="rect">
            <a:avLst/>
          </a:prstGeom>
          <a:noFill/>
          <a:ln/>
        </p:spPr>
        <p:txBody>
          <a:bodyPr wrap="none" lIns="0" tIns="0" rIns="0" bIns="0" rtlCol="0" anchor="t"/>
          <a:lstStyle/>
          <a:p>
            <a:pPr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Analyser les liens</a:t>
            </a:r>
            <a:endParaRPr lang="en-US" sz="2100" dirty="0"/>
          </a:p>
        </p:txBody>
      </p:sp>
      <p:sp>
        <p:nvSpPr>
          <p:cNvPr id="11" name="Text 8"/>
          <p:cNvSpPr/>
          <p:nvPr/>
        </p:nvSpPr>
        <p:spPr>
          <a:xfrm>
            <a:off x="8167092" y="5199102"/>
            <a:ext cx="5668208" cy="726758"/>
          </a:xfrm>
          <a:prstGeom prst="rect">
            <a:avLst/>
          </a:prstGeom>
          <a:noFill/>
          <a:ln/>
        </p:spPr>
        <p:txBody>
          <a:bodyPr wrap="square" lIns="0" tIns="0" rIns="0" bIns="0" rtlCol="0" anchor="t"/>
          <a:lstStyle/>
          <a:p>
            <a:pPr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Survolez les liens sans cliquer pour voir l'URL réelle. Méfiez-vous des URL inhabituelles.</a:t>
            </a:r>
            <a:endParaRPr lang="en-US" sz="1750" dirty="0"/>
          </a:p>
        </p:txBody>
      </p:sp>
      <p:sp>
        <p:nvSpPr>
          <p:cNvPr id="12" name="Shape 9"/>
          <p:cNvSpPr/>
          <p:nvPr/>
        </p:nvSpPr>
        <p:spPr>
          <a:xfrm>
            <a:off x="795099" y="6408539"/>
            <a:ext cx="511135" cy="511135"/>
          </a:xfrm>
          <a:prstGeom prst="roundRect">
            <a:avLst>
              <a:gd name="adj" fmla="val 6667"/>
            </a:avLst>
          </a:prstGeom>
          <a:solidFill>
            <a:srgbClr val="315251"/>
          </a:solidFill>
          <a:ln/>
        </p:spPr>
      </p:sp>
      <p:sp>
        <p:nvSpPr>
          <p:cNvPr id="13" name="Text 10"/>
          <p:cNvSpPr/>
          <p:nvPr/>
        </p:nvSpPr>
        <p:spPr>
          <a:xfrm>
            <a:off x="963454" y="6503670"/>
            <a:ext cx="174427" cy="320754"/>
          </a:xfrm>
          <a:prstGeom prst="rect">
            <a:avLst/>
          </a:prstGeom>
          <a:noFill/>
          <a:ln/>
        </p:spPr>
        <p:txBody>
          <a:bodyPr wrap="none" lIns="0" tIns="0" rIns="0" bIns="0" rtlCol="0" anchor="t"/>
          <a:lstStyle/>
          <a:p>
            <a:pPr algn="ctr" indent="0" marL="0">
              <a:lnSpc>
                <a:spcPts val="2500"/>
              </a:lnSpc>
              <a:buNone/>
            </a:pPr>
            <a:r>
              <a:rPr lang="en-US" sz="2500" dirty="0">
                <a:solidFill>
                  <a:srgbClr val="F9EEE7"/>
                </a:solidFill>
                <a:latin typeface="Quattrocento" pitchFamily="34" charset="0"/>
                <a:ea typeface="Quattrocento" pitchFamily="34" charset="-122"/>
                <a:cs typeface="Quattrocento" pitchFamily="34" charset="-120"/>
              </a:rPr>
              <a:t>3</a:t>
            </a:r>
            <a:endParaRPr lang="en-US" sz="2500" dirty="0"/>
          </a:p>
        </p:txBody>
      </p:sp>
      <p:sp>
        <p:nvSpPr>
          <p:cNvPr id="14" name="Text 11"/>
          <p:cNvSpPr/>
          <p:nvPr/>
        </p:nvSpPr>
        <p:spPr>
          <a:xfrm>
            <a:off x="1533406" y="6408539"/>
            <a:ext cx="3395901" cy="334089"/>
          </a:xfrm>
          <a:prstGeom prst="rect">
            <a:avLst/>
          </a:prstGeom>
          <a:noFill/>
          <a:ln/>
        </p:spPr>
        <p:txBody>
          <a:bodyPr wrap="none" lIns="0" tIns="0" rIns="0" bIns="0" rtlCol="0" anchor="t"/>
          <a:lstStyle/>
          <a:p>
            <a:pPr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Attention à la langue utilisée</a:t>
            </a:r>
            <a:endParaRPr lang="en-US" sz="2100" dirty="0"/>
          </a:p>
        </p:txBody>
      </p:sp>
      <p:sp>
        <p:nvSpPr>
          <p:cNvPr id="15" name="Text 12"/>
          <p:cNvSpPr/>
          <p:nvPr/>
        </p:nvSpPr>
        <p:spPr>
          <a:xfrm>
            <a:off x="1533406" y="6878836"/>
            <a:ext cx="5668208" cy="726758"/>
          </a:xfrm>
          <a:prstGeom prst="rect">
            <a:avLst/>
          </a:prstGeom>
          <a:noFill/>
          <a:ln/>
        </p:spPr>
        <p:txBody>
          <a:bodyPr wrap="square" lIns="0" tIns="0" rIns="0" bIns="0" rtlCol="0" anchor="t"/>
          <a:lstStyle/>
          <a:p>
            <a:pPr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Les messages de phishing contiennent souvent une langue maladroite et des erreurs grammaticales.</a:t>
            </a:r>
            <a:endParaRPr lang="en-US" sz="1750" dirty="0"/>
          </a:p>
        </p:txBody>
      </p:sp>
      <p:sp>
        <p:nvSpPr>
          <p:cNvPr id="16" name="Shape 13"/>
          <p:cNvSpPr/>
          <p:nvPr/>
        </p:nvSpPr>
        <p:spPr>
          <a:xfrm>
            <a:off x="7428786" y="6408539"/>
            <a:ext cx="511135" cy="511135"/>
          </a:xfrm>
          <a:prstGeom prst="roundRect">
            <a:avLst>
              <a:gd name="adj" fmla="val 6667"/>
            </a:avLst>
          </a:prstGeom>
          <a:solidFill>
            <a:srgbClr val="315251"/>
          </a:solidFill>
          <a:ln/>
        </p:spPr>
      </p:sp>
      <p:sp>
        <p:nvSpPr>
          <p:cNvPr id="17" name="Text 14"/>
          <p:cNvSpPr/>
          <p:nvPr/>
        </p:nvSpPr>
        <p:spPr>
          <a:xfrm>
            <a:off x="7602855" y="6503670"/>
            <a:ext cx="162997" cy="320754"/>
          </a:xfrm>
          <a:prstGeom prst="rect">
            <a:avLst/>
          </a:prstGeom>
          <a:noFill/>
          <a:ln/>
        </p:spPr>
        <p:txBody>
          <a:bodyPr wrap="none" lIns="0" tIns="0" rIns="0" bIns="0" rtlCol="0" anchor="t"/>
          <a:lstStyle/>
          <a:p>
            <a:pPr algn="ctr" indent="0" marL="0">
              <a:lnSpc>
                <a:spcPts val="2500"/>
              </a:lnSpc>
              <a:buNone/>
            </a:pPr>
            <a:r>
              <a:rPr lang="en-US" sz="2500" dirty="0">
                <a:solidFill>
                  <a:srgbClr val="F9EEE7"/>
                </a:solidFill>
                <a:latin typeface="Quattrocento" pitchFamily="34" charset="0"/>
                <a:ea typeface="Quattrocento" pitchFamily="34" charset="-122"/>
                <a:cs typeface="Quattrocento" pitchFamily="34" charset="-120"/>
              </a:rPr>
              <a:t>4</a:t>
            </a:r>
            <a:endParaRPr lang="en-US" sz="2500" dirty="0"/>
          </a:p>
        </p:txBody>
      </p:sp>
      <p:sp>
        <p:nvSpPr>
          <p:cNvPr id="18" name="Text 15"/>
          <p:cNvSpPr/>
          <p:nvPr/>
        </p:nvSpPr>
        <p:spPr>
          <a:xfrm>
            <a:off x="8167092" y="6408539"/>
            <a:ext cx="3943826" cy="334089"/>
          </a:xfrm>
          <a:prstGeom prst="rect">
            <a:avLst/>
          </a:prstGeom>
          <a:noFill/>
          <a:ln/>
        </p:spPr>
        <p:txBody>
          <a:bodyPr wrap="none" lIns="0" tIns="0" rIns="0" bIns="0" rtlCol="0" anchor="t"/>
          <a:lstStyle/>
          <a:p>
            <a:pPr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Demande d'information sensible</a:t>
            </a:r>
            <a:endParaRPr lang="en-US" sz="2100" dirty="0"/>
          </a:p>
        </p:txBody>
      </p:sp>
      <p:sp>
        <p:nvSpPr>
          <p:cNvPr id="19" name="Text 16"/>
          <p:cNvSpPr/>
          <p:nvPr/>
        </p:nvSpPr>
        <p:spPr>
          <a:xfrm>
            <a:off x="8167092" y="6878836"/>
            <a:ext cx="5668208" cy="726758"/>
          </a:xfrm>
          <a:prstGeom prst="rect">
            <a:avLst/>
          </a:prstGeom>
          <a:noFill/>
          <a:ln/>
        </p:spPr>
        <p:txBody>
          <a:bodyPr wrap="square" lIns="0" tIns="0" rIns="0" bIns="0" rtlCol="0" anchor="t"/>
          <a:lstStyle/>
          <a:p>
            <a:pPr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Ne partagez jamais d'informations sensibles par e-mail, surtout si cela semble urgent.</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99730"/>
          </a:xfrm>
          <a:prstGeom prst="rect">
            <a:avLst/>
          </a:prstGeom>
        </p:spPr>
      </p:pic>
      <p:sp>
        <p:nvSpPr>
          <p:cNvPr id="3" name="Text 0"/>
          <p:cNvSpPr/>
          <p:nvPr/>
        </p:nvSpPr>
        <p:spPr>
          <a:xfrm>
            <a:off x="727829" y="3337084"/>
            <a:ext cx="9710618" cy="611624"/>
          </a:xfrm>
          <a:prstGeom prst="rect">
            <a:avLst/>
          </a:prstGeom>
          <a:noFill/>
          <a:ln/>
        </p:spPr>
        <p:txBody>
          <a:bodyPr wrap="none" lIns="0" tIns="0" rIns="0" bIns="0" rtlCol="0" anchor="t"/>
          <a:lstStyle/>
          <a:p>
            <a:pPr indent="0" marL="0">
              <a:lnSpc>
                <a:spcPts val="4800"/>
              </a:lnSpc>
              <a:buNone/>
            </a:pPr>
            <a:r>
              <a:rPr lang="en-US" sz="3850" dirty="0">
                <a:solidFill>
                  <a:srgbClr val="FFD9BE"/>
                </a:solidFill>
                <a:latin typeface="Quattrocento" pitchFamily="34" charset="0"/>
                <a:ea typeface="Quattrocento" pitchFamily="34" charset="-122"/>
                <a:cs typeface="Quattrocento" pitchFamily="34" charset="-120"/>
              </a:rPr>
              <a:t>Conseils pour se protéger contre le phishing</a:t>
            </a:r>
            <a:endParaRPr lang="en-US" sz="3850" dirty="0"/>
          </a:p>
        </p:txBody>
      </p:sp>
      <p:sp>
        <p:nvSpPr>
          <p:cNvPr id="4" name="Shape 1"/>
          <p:cNvSpPr/>
          <p:nvPr/>
        </p:nvSpPr>
        <p:spPr>
          <a:xfrm>
            <a:off x="727829" y="4260652"/>
            <a:ext cx="6483429" cy="1511856"/>
          </a:xfrm>
          <a:prstGeom prst="roundRect">
            <a:avLst>
              <a:gd name="adj" fmla="val 2064"/>
            </a:avLst>
          </a:prstGeom>
          <a:solidFill>
            <a:srgbClr val="315251"/>
          </a:solidFill>
          <a:ln/>
        </p:spPr>
      </p:sp>
      <p:sp>
        <p:nvSpPr>
          <p:cNvPr id="5" name="Text 2"/>
          <p:cNvSpPr/>
          <p:nvPr/>
        </p:nvSpPr>
        <p:spPr>
          <a:xfrm>
            <a:off x="935712" y="4468535"/>
            <a:ext cx="4441388" cy="305753"/>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Utiliser l'authentification à deux facteurs</a:t>
            </a:r>
            <a:endParaRPr lang="en-US" sz="1900" dirty="0"/>
          </a:p>
        </p:txBody>
      </p:sp>
      <p:sp>
        <p:nvSpPr>
          <p:cNvPr id="6" name="Text 3"/>
          <p:cNvSpPr/>
          <p:nvPr/>
        </p:nvSpPr>
        <p:spPr>
          <a:xfrm>
            <a:off x="935712" y="4899065"/>
            <a:ext cx="6067663" cy="665559"/>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Cela ajoute une couche de sécurité supplémentaire à vos comptes, rendant plus difficile l'accès non autorisé.</a:t>
            </a:r>
            <a:endParaRPr lang="en-US" sz="1600" dirty="0"/>
          </a:p>
        </p:txBody>
      </p:sp>
      <p:sp>
        <p:nvSpPr>
          <p:cNvPr id="7" name="Shape 4"/>
          <p:cNvSpPr/>
          <p:nvPr/>
        </p:nvSpPr>
        <p:spPr>
          <a:xfrm>
            <a:off x="7419142" y="4260652"/>
            <a:ext cx="6483429" cy="1511856"/>
          </a:xfrm>
          <a:prstGeom prst="roundRect">
            <a:avLst>
              <a:gd name="adj" fmla="val 2064"/>
            </a:avLst>
          </a:prstGeom>
          <a:solidFill>
            <a:srgbClr val="315251"/>
          </a:solidFill>
          <a:ln/>
        </p:spPr>
      </p:sp>
      <p:sp>
        <p:nvSpPr>
          <p:cNvPr id="8" name="Text 5"/>
          <p:cNvSpPr/>
          <p:nvPr/>
        </p:nvSpPr>
        <p:spPr>
          <a:xfrm>
            <a:off x="7627025" y="4468535"/>
            <a:ext cx="2446734" cy="305753"/>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Éducation continue</a:t>
            </a:r>
            <a:endParaRPr lang="en-US" sz="1900" dirty="0"/>
          </a:p>
        </p:txBody>
      </p:sp>
      <p:sp>
        <p:nvSpPr>
          <p:cNvPr id="9" name="Text 6"/>
          <p:cNvSpPr/>
          <p:nvPr/>
        </p:nvSpPr>
        <p:spPr>
          <a:xfrm>
            <a:off x="7627025" y="4899065"/>
            <a:ext cx="6067663" cy="665559"/>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Restez informé sur les dernières techniques de phishing et sensibilisez votre entourage.</a:t>
            </a:r>
            <a:endParaRPr lang="en-US" sz="1600" dirty="0"/>
          </a:p>
        </p:txBody>
      </p:sp>
      <p:sp>
        <p:nvSpPr>
          <p:cNvPr id="10" name="Shape 7"/>
          <p:cNvSpPr/>
          <p:nvPr/>
        </p:nvSpPr>
        <p:spPr>
          <a:xfrm>
            <a:off x="727829" y="5980390"/>
            <a:ext cx="6483429" cy="1511856"/>
          </a:xfrm>
          <a:prstGeom prst="roundRect">
            <a:avLst>
              <a:gd name="adj" fmla="val 2064"/>
            </a:avLst>
          </a:prstGeom>
          <a:solidFill>
            <a:srgbClr val="315251"/>
          </a:solidFill>
          <a:ln/>
        </p:spPr>
      </p:sp>
      <p:sp>
        <p:nvSpPr>
          <p:cNvPr id="11" name="Text 8"/>
          <p:cNvSpPr/>
          <p:nvPr/>
        </p:nvSpPr>
        <p:spPr>
          <a:xfrm>
            <a:off x="935712" y="6188273"/>
            <a:ext cx="2446734" cy="305753"/>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Sauvegarde régulière</a:t>
            </a:r>
            <a:endParaRPr lang="en-US" sz="1900" dirty="0"/>
          </a:p>
        </p:txBody>
      </p:sp>
      <p:sp>
        <p:nvSpPr>
          <p:cNvPr id="12" name="Text 9"/>
          <p:cNvSpPr/>
          <p:nvPr/>
        </p:nvSpPr>
        <p:spPr>
          <a:xfrm>
            <a:off x="935712" y="6618803"/>
            <a:ext cx="6067663" cy="665559"/>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Assurez-vous que vos données importantes sont régulièrement sauvegardées pour éviter la perte d'informations.</a:t>
            </a:r>
            <a:endParaRPr lang="en-US" sz="1600" dirty="0"/>
          </a:p>
        </p:txBody>
      </p:sp>
      <p:sp>
        <p:nvSpPr>
          <p:cNvPr id="13" name="Shape 10"/>
          <p:cNvSpPr/>
          <p:nvPr/>
        </p:nvSpPr>
        <p:spPr>
          <a:xfrm>
            <a:off x="7419142" y="5980390"/>
            <a:ext cx="6483429" cy="1511856"/>
          </a:xfrm>
          <a:prstGeom prst="roundRect">
            <a:avLst>
              <a:gd name="adj" fmla="val 2064"/>
            </a:avLst>
          </a:prstGeom>
          <a:solidFill>
            <a:srgbClr val="315251"/>
          </a:solidFill>
          <a:ln/>
        </p:spPr>
      </p:sp>
      <p:sp>
        <p:nvSpPr>
          <p:cNvPr id="14" name="Text 11"/>
          <p:cNvSpPr/>
          <p:nvPr/>
        </p:nvSpPr>
        <p:spPr>
          <a:xfrm>
            <a:off x="7627025" y="6188273"/>
            <a:ext cx="3454122" cy="305753"/>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Utiliser des logiciels de sécurité</a:t>
            </a:r>
            <a:endParaRPr lang="en-US" sz="1900" dirty="0"/>
          </a:p>
        </p:txBody>
      </p:sp>
      <p:sp>
        <p:nvSpPr>
          <p:cNvPr id="15" name="Text 12"/>
          <p:cNvSpPr/>
          <p:nvPr/>
        </p:nvSpPr>
        <p:spPr>
          <a:xfrm>
            <a:off x="7627025" y="6618803"/>
            <a:ext cx="6067663" cy="665559"/>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Installez des antivirus et des outils de filtrage pour bloquer les attaques potentielles.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115020"/>
            <a:ext cx="10222111" cy="704017"/>
          </a:xfrm>
          <a:prstGeom prst="rect">
            <a:avLst/>
          </a:prstGeom>
          <a:noFill/>
          <a:ln/>
        </p:spPr>
        <p:txBody>
          <a:bodyPr wrap="non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Bonnes pratiques en matière de sécurité</a:t>
            </a:r>
            <a:endParaRPr lang="en-US" sz="4400" dirty="0"/>
          </a:p>
        </p:txBody>
      </p:sp>
      <p:pic>
        <p:nvPicPr>
          <p:cNvPr id="3" name="Image 0" descr="preencoded.png">    </p:cNvPr>
          <p:cNvPicPr>
            <a:picLocks noChangeAspect="1"/>
          </p:cNvPicPr>
          <p:nvPr/>
        </p:nvPicPr>
        <p:blipFill>
          <a:blip r:embed="rId1"/>
          <a:stretch>
            <a:fillRect/>
          </a:stretch>
        </p:blipFill>
        <p:spPr>
          <a:xfrm>
            <a:off x="837724" y="2297787"/>
            <a:ext cx="4078962" cy="2520910"/>
          </a:xfrm>
          <a:prstGeom prst="rect">
            <a:avLst/>
          </a:prstGeom>
        </p:spPr>
      </p:pic>
      <p:sp>
        <p:nvSpPr>
          <p:cNvPr id="4" name="Text 1"/>
          <p:cNvSpPr/>
          <p:nvPr/>
        </p:nvSpPr>
        <p:spPr>
          <a:xfrm>
            <a:off x="837724" y="5117902"/>
            <a:ext cx="4078962" cy="703898"/>
          </a:xfrm>
          <a:prstGeom prst="rect">
            <a:avLst/>
          </a:prstGeom>
          <a:noFill/>
          <a:ln/>
        </p:spPr>
        <p:txBody>
          <a:bodyPr wrap="square" lIns="0" tIns="0" rIns="0" bIns="0" rtlCol="0" anchor="t"/>
          <a:lstStyle/>
          <a:p>
            <a:pPr algn="l"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Utilisation de mots de passe forts</a:t>
            </a:r>
            <a:endParaRPr lang="en-US" sz="2200" dirty="0"/>
          </a:p>
        </p:txBody>
      </p:sp>
      <p:sp>
        <p:nvSpPr>
          <p:cNvPr id="5" name="Text 2"/>
          <p:cNvSpPr/>
          <p:nvPr/>
        </p:nvSpPr>
        <p:spPr>
          <a:xfrm>
            <a:off x="837724" y="5965388"/>
            <a:ext cx="4078962" cy="1149072"/>
          </a:xfrm>
          <a:prstGeom prst="rect">
            <a:avLst/>
          </a:prstGeom>
          <a:noFill/>
          <a:ln/>
        </p:spPr>
        <p:txBody>
          <a:bodyPr wrap="square" lIns="0" tIns="0" rIns="0" bIns="0" rtlCol="0" anchor="t"/>
          <a:lstStyle/>
          <a:p>
            <a:pPr algn="l"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Créez des mots de passe uniques et complexes, contenant des lettres, des chiffres et des symboles.</a:t>
            </a:r>
            <a:endParaRPr lang="en-US" sz="1850" dirty="0"/>
          </a:p>
        </p:txBody>
      </p:sp>
      <p:pic>
        <p:nvPicPr>
          <p:cNvPr id="6" name="Image 1" descr="preencoded.png">    </p:cNvPr>
          <p:cNvPicPr>
            <a:picLocks noChangeAspect="1"/>
          </p:cNvPicPr>
          <p:nvPr/>
        </p:nvPicPr>
        <p:blipFill>
          <a:blip r:embed="rId2"/>
          <a:stretch>
            <a:fillRect/>
          </a:stretch>
        </p:blipFill>
        <p:spPr>
          <a:xfrm>
            <a:off x="5275659" y="2297787"/>
            <a:ext cx="4078962" cy="2520910"/>
          </a:xfrm>
          <a:prstGeom prst="rect">
            <a:avLst/>
          </a:prstGeom>
        </p:spPr>
      </p:pic>
      <p:sp>
        <p:nvSpPr>
          <p:cNvPr id="7" name="Text 3"/>
          <p:cNvSpPr/>
          <p:nvPr/>
        </p:nvSpPr>
        <p:spPr>
          <a:xfrm>
            <a:off x="5275659" y="5117902"/>
            <a:ext cx="3315176" cy="351949"/>
          </a:xfrm>
          <a:prstGeom prst="rect">
            <a:avLst/>
          </a:prstGeom>
          <a:noFill/>
          <a:ln/>
        </p:spPr>
        <p:txBody>
          <a:bodyPr wrap="none" lIns="0" tIns="0" rIns="0" bIns="0" rtlCol="0" anchor="t"/>
          <a:lstStyle/>
          <a:p>
            <a:pPr algn="l"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Configuration de pare-feu</a:t>
            </a:r>
            <a:endParaRPr lang="en-US" sz="2200" dirty="0"/>
          </a:p>
        </p:txBody>
      </p:sp>
      <p:sp>
        <p:nvSpPr>
          <p:cNvPr id="8" name="Text 4"/>
          <p:cNvSpPr/>
          <p:nvPr/>
        </p:nvSpPr>
        <p:spPr>
          <a:xfrm>
            <a:off x="5275659" y="5613440"/>
            <a:ext cx="4078962" cy="1149072"/>
          </a:xfrm>
          <a:prstGeom prst="rect">
            <a:avLst/>
          </a:prstGeom>
          <a:noFill/>
          <a:ln/>
        </p:spPr>
        <p:txBody>
          <a:bodyPr wrap="square" lIns="0" tIns="0" rIns="0" bIns="0" rtlCol="0" anchor="t"/>
          <a:lstStyle/>
          <a:p>
            <a:pPr algn="l"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Utilisez un pare-feu pour protéger votre réseau contre les accès non autorisés.</a:t>
            </a:r>
            <a:endParaRPr lang="en-US" sz="1850" dirty="0"/>
          </a:p>
        </p:txBody>
      </p:sp>
      <p:pic>
        <p:nvPicPr>
          <p:cNvPr id="9" name="Image 2" descr="preencoded.png">    </p:cNvPr>
          <p:cNvPicPr>
            <a:picLocks noChangeAspect="1"/>
          </p:cNvPicPr>
          <p:nvPr/>
        </p:nvPicPr>
        <p:blipFill>
          <a:blip r:embed="rId3"/>
          <a:stretch>
            <a:fillRect/>
          </a:stretch>
        </p:blipFill>
        <p:spPr>
          <a:xfrm>
            <a:off x="9713595" y="2297787"/>
            <a:ext cx="4079081" cy="2521029"/>
          </a:xfrm>
          <a:prstGeom prst="rect">
            <a:avLst/>
          </a:prstGeom>
        </p:spPr>
      </p:pic>
      <p:sp>
        <p:nvSpPr>
          <p:cNvPr id="10" name="Text 5"/>
          <p:cNvSpPr/>
          <p:nvPr/>
        </p:nvSpPr>
        <p:spPr>
          <a:xfrm>
            <a:off x="9713595" y="5118021"/>
            <a:ext cx="3217783" cy="351949"/>
          </a:xfrm>
          <a:prstGeom prst="rect">
            <a:avLst/>
          </a:prstGeom>
          <a:noFill/>
          <a:ln/>
        </p:spPr>
        <p:txBody>
          <a:bodyPr wrap="none" lIns="0" tIns="0" rIns="0" bIns="0" rtlCol="0" anchor="t"/>
          <a:lstStyle/>
          <a:p>
            <a:pPr algn="l"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Chiffrement des données</a:t>
            </a:r>
            <a:endParaRPr lang="en-US" sz="2200" dirty="0"/>
          </a:p>
        </p:txBody>
      </p:sp>
      <p:sp>
        <p:nvSpPr>
          <p:cNvPr id="11" name="Text 6"/>
          <p:cNvSpPr/>
          <p:nvPr/>
        </p:nvSpPr>
        <p:spPr>
          <a:xfrm>
            <a:off x="9713595" y="5613559"/>
            <a:ext cx="4079081" cy="1149072"/>
          </a:xfrm>
          <a:prstGeom prst="rect">
            <a:avLst/>
          </a:prstGeom>
          <a:noFill/>
          <a:ln/>
        </p:spPr>
        <p:txBody>
          <a:bodyPr wrap="square" lIns="0" tIns="0" rIns="0" bIns="0" rtlCol="0" anchor="t"/>
          <a:lstStyle/>
          <a:p>
            <a:pPr algn="l"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Ensurez-vous que les données sensibles sont chiffrées, surtout lors de leur transmission en ligne.</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3" name="Text 0"/>
          <p:cNvSpPr/>
          <p:nvPr/>
        </p:nvSpPr>
        <p:spPr>
          <a:xfrm>
            <a:off x="837724" y="988338"/>
            <a:ext cx="9297353" cy="1408033"/>
          </a:xfrm>
          <a:prstGeom prst="rect">
            <a:avLst/>
          </a:prstGeom>
          <a:noFill/>
          <a:ln/>
        </p:spPr>
        <p:txBody>
          <a:bodyPr wrap="squar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Que faire en cas de suspicion de phishing ?</a:t>
            </a:r>
            <a:endParaRPr lang="en-US" sz="4400" dirty="0"/>
          </a:p>
        </p:txBody>
      </p:sp>
      <p:sp>
        <p:nvSpPr>
          <p:cNvPr id="4" name="Shape 1"/>
          <p:cNvSpPr/>
          <p:nvPr/>
        </p:nvSpPr>
        <p:spPr>
          <a:xfrm>
            <a:off x="837724" y="2755344"/>
            <a:ext cx="4529018" cy="2123242"/>
          </a:xfrm>
          <a:prstGeom prst="roundRect">
            <a:avLst>
              <a:gd name="adj" fmla="val 1691"/>
            </a:avLst>
          </a:prstGeom>
          <a:solidFill>
            <a:srgbClr val="315251"/>
          </a:solidFill>
          <a:ln/>
        </p:spPr>
      </p:sp>
      <p:sp>
        <p:nvSpPr>
          <p:cNvPr id="5" name="Text 2"/>
          <p:cNvSpPr/>
          <p:nvPr/>
        </p:nvSpPr>
        <p:spPr>
          <a:xfrm>
            <a:off x="1077039" y="2994660"/>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Ne pas cliquer</a:t>
            </a:r>
            <a:endParaRPr lang="en-US" sz="2200" dirty="0"/>
          </a:p>
        </p:txBody>
      </p:sp>
      <p:sp>
        <p:nvSpPr>
          <p:cNvPr id="6" name="Text 3"/>
          <p:cNvSpPr/>
          <p:nvPr/>
        </p:nvSpPr>
        <p:spPr>
          <a:xfrm>
            <a:off x="1077039" y="3490198"/>
            <a:ext cx="4050387" cy="1149072"/>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Ne cliquez pas sur les liens suspects et ne répondez pas aux demandes d'informations.</a:t>
            </a:r>
            <a:endParaRPr lang="en-US" sz="1850" dirty="0"/>
          </a:p>
        </p:txBody>
      </p:sp>
      <p:sp>
        <p:nvSpPr>
          <p:cNvPr id="7" name="Shape 4"/>
          <p:cNvSpPr/>
          <p:nvPr/>
        </p:nvSpPr>
        <p:spPr>
          <a:xfrm>
            <a:off x="5606058" y="2755344"/>
            <a:ext cx="4529018" cy="2123242"/>
          </a:xfrm>
          <a:prstGeom prst="roundRect">
            <a:avLst>
              <a:gd name="adj" fmla="val 1691"/>
            </a:avLst>
          </a:prstGeom>
          <a:solidFill>
            <a:srgbClr val="315251"/>
          </a:solidFill>
          <a:ln/>
        </p:spPr>
      </p:sp>
      <p:sp>
        <p:nvSpPr>
          <p:cNvPr id="8" name="Text 5"/>
          <p:cNvSpPr/>
          <p:nvPr/>
        </p:nvSpPr>
        <p:spPr>
          <a:xfrm>
            <a:off x="5845373" y="2994660"/>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Signaler l'incident</a:t>
            </a:r>
            <a:endParaRPr lang="en-US" sz="2200" dirty="0"/>
          </a:p>
        </p:txBody>
      </p:sp>
      <p:sp>
        <p:nvSpPr>
          <p:cNvPr id="9" name="Text 6"/>
          <p:cNvSpPr/>
          <p:nvPr/>
        </p:nvSpPr>
        <p:spPr>
          <a:xfrm>
            <a:off x="5845373" y="3490198"/>
            <a:ext cx="4050387" cy="1149072"/>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Informez votre service informatique ou les autorités compétentes pour qu'ils puissent agir en conséquence.</a:t>
            </a:r>
            <a:endParaRPr lang="en-US" sz="1850" dirty="0"/>
          </a:p>
        </p:txBody>
      </p:sp>
      <p:sp>
        <p:nvSpPr>
          <p:cNvPr id="10" name="Shape 7"/>
          <p:cNvSpPr/>
          <p:nvPr/>
        </p:nvSpPr>
        <p:spPr>
          <a:xfrm>
            <a:off x="837724" y="5117902"/>
            <a:ext cx="4529018" cy="2123242"/>
          </a:xfrm>
          <a:prstGeom prst="roundRect">
            <a:avLst>
              <a:gd name="adj" fmla="val 1691"/>
            </a:avLst>
          </a:prstGeom>
          <a:solidFill>
            <a:srgbClr val="315251"/>
          </a:solidFill>
          <a:ln/>
        </p:spPr>
      </p:sp>
      <p:sp>
        <p:nvSpPr>
          <p:cNvPr id="11" name="Text 8"/>
          <p:cNvSpPr/>
          <p:nvPr/>
        </p:nvSpPr>
        <p:spPr>
          <a:xfrm>
            <a:off x="1077039" y="5357217"/>
            <a:ext cx="3362682" cy="351949"/>
          </a:xfrm>
          <a:prstGeom prst="rect">
            <a:avLst/>
          </a:prstGeom>
          <a:noFill/>
          <a:ln/>
        </p:spPr>
        <p:txBody>
          <a:bodyPr wrap="none" lIns="0" tIns="0" rIns="0" bIns="0" rtlCol="0" anchor="t"/>
          <a:lstStyle/>
          <a:p>
            <a:pPr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Modifier les mots de passe</a:t>
            </a:r>
            <a:endParaRPr lang="en-US" sz="2200" dirty="0"/>
          </a:p>
        </p:txBody>
      </p:sp>
      <p:sp>
        <p:nvSpPr>
          <p:cNvPr id="12" name="Text 9"/>
          <p:cNvSpPr/>
          <p:nvPr/>
        </p:nvSpPr>
        <p:spPr>
          <a:xfrm>
            <a:off x="1077039" y="5852755"/>
            <a:ext cx="4050387" cy="1149072"/>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Changez immédiatement vos mots de passe si vous pensez que vos informations ont été compromises.</a:t>
            </a:r>
            <a:endParaRPr lang="en-US" sz="1850" dirty="0"/>
          </a:p>
        </p:txBody>
      </p:sp>
      <p:sp>
        <p:nvSpPr>
          <p:cNvPr id="13" name="Shape 10"/>
          <p:cNvSpPr/>
          <p:nvPr/>
        </p:nvSpPr>
        <p:spPr>
          <a:xfrm>
            <a:off x="5606058" y="5117902"/>
            <a:ext cx="4529018" cy="2123242"/>
          </a:xfrm>
          <a:prstGeom prst="roundRect">
            <a:avLst>
              <a:gd name="adj" fmla="val 1691"/>
            </a:avLst>
          </a:prstGeom>
          <a:solidFill>
            <a:srgbClr val="315251"/>
          </a:solidFill>
          <a:ln/>
        </p:spPr>
      </p:sp>
      <p:sp>
        <p:nvSpPr>
          <p:cNvPr id="14" name="Text 11"/>
          <p:cNvSpPr/>
          <p:nvPr/>
        </p:nvSpPr>
        <p:spPr>
          <a:xfrm>
            <a:off x="5845373" y="5357217"/>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9EEE7"/>
                </a:solidFill>
                <a:latin typeface="Quattrocento" pitchFamily="34" charset="0"/>
                <a:ea typeface="Quattrocento" pitchFamily="34" charset="-122"/>
                <a:cs typeface="Quattrocento" pitchFamily="34" charset="-120"/>
              </a:rPr>
              <a:t>Surveiller les comptes</a:t>
            </a:r>
            <a:endParaRPr lang="en-US" sz="2200" dirty="0"/>
          </a:p>
        </p:txBody>
      </p:sp>
      <p:sp>
        <p:nvSpPr>
          <p:cNvPr id="15" name="Text 12"/>
          <p:cNvSpPr/>
          <p:nvPr/>
        </p:nvSpPr>
        <p:spPr>
          <a:xfrm>
            <a:off x="5845373" y="5852755"/>
            <a:ext cx="4050387" cy="1149072"/>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Vérifiez régulièrement vos comptes bancaires et de crédit pour toute activité suspecte.</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2025-01-20T14:08:04Z</dcterms:created>
  <dcterms:modified xsi:type="dcterms:W3CDTF">2025-01-20T14:08:04Z</dcterms:modified>
</cp:coreProperties>
</file>